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3" autoAdjust="0"/>
    <p:restoredTop sz="94660"/>
  </p:normalViewPr>
  <p:slideViewPr>
    <p:cSldViewPr snapToGrid="0">
      <p:cViewPr varScale="1">
        <p:scale>
          <a:sx n="62" d="100"/>
          <a:sy n="62" d="100"/>
        </p:scale>
        <p:origin x="42"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3CF157-8A5C-42E7-B616-9DE4C4A9211C}" type="datetimeFigureOut">
              <a:rPr lang="nl-NL" smtClean="0"/>
              <a:t>9-2-2018</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79E5C8-5C9E-43F9-A08D-256C83F4B843}" type="slidenum">
              <a:rPr lang="nl-NL" smtClean="0"/>
              <a:t>‹nr.›</a:t>
            </a:fld>
            <a:endParaRPr lang="nl-NL"/>
          </a:p>
        </p:txBody>
      </p:sp>
    </p:spTree>
    <p:extLst>
      <p:ext uri="{BB962C8B-B14F-4D97-AF65-F5344CB8AC3E}">
        <p14:creationId xmlns:p14="http://schemas.microsoft.com/office/powerpoint/2010/main" val="22764520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Per etmaal  wordt er 1-1,5 liter speeksel afgescheiden. Speeksel bevat water, slijm en het speekselenzym amylase. Amylase begint met de vertering van zetmeel. De hoeveelheid speeksel is afhankelijk van het voedsel, bv bij bitter voedsel wordt er meer speeksel geproduceerd waardoor er verdunning optreedt. Speekselaanmaak wordt gestimuleerd door bv ruiken en zien van voedsel, reflexen, wordt geremd door bv stress of slecht humeur.</a:t>
            </a:r>
          </a:p>
          <a:p>
            <a:r>
              <a:rPr lang="nl-NL" dirty="0"/>
              <a:t>Tong-&gt; meehelpen bij kauwen, kneden en doorslikken voedsel, reinigt het gebit en bevat de smaakzintuigen.</a:t>
            </a:r>
          </a:p>
          <a:p>
            <a:r>
              <a:rPr lang="nl-NL" dirty="0"/>
              <a:t>Gebit -&gt; 32 gebitselementen.</a:t>
            </a:r>
          </a:p>
        </p:txBody>
      </p:sp>
      <p:sp>
        <p:nvSpPr>
          <p:cNvPr id="4" name="Tijdelijke aanduiding voor dianummer 3"/>
          <p:cNvSpPr>
            <a:spLocks noGrp="1"/>
          </p:cNvSpPr>
          <p:nvPr>
            <p:ph type="sldNum" sz="quarter" idx="10"/>
          </p:nvPr>
        </p:nvSpPr>
        <p:spPr/>
        <p:txBody>
          <a:bodyPr/>
          <a:lstStyle/>
          <a:p>
            <a:fld id="{B379E5C8-5C9E-43F9-A08D-256C83F4B843}" type="slidenum">
              <a:rPr lang="nl-NL" smtClean="0"/>
              <a:t>3</a:t>
            </a:fld>
            <a:endParaRPr lang="nl-NL"/>
          </a:p>
        </p:txBody>
      </p:sp>
    </p:spTree>
    <p:extLst>
      <p:ext uri="{BB962C8B-B14F-4D97-AF65-F5344CB8AC3E}">
        <p14:creationId xmlns:p14="http://schemas.microsoft.com/office/powerpoint/2010/main" val="3307143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Pepsine werkt het beste wanneer de PH ongeveer 2 is.</a:t>
            </a:r>
          </a:p>
        </p:txBody>
      </p:sp>
      <p:sp>
        <p:nvSpPr>
          <p:cNvPr id="4" name="Tijdelijke aanduiding voor dianummer 3"/>
          <p:cNvSpPr>
            <a:spLocks noGrp="1"/>
          </p:cNvSpPr>
          <p:nvPr>
            <p:ph type="sldNum" sz="quarter" idx="10"/>
          </p:nvPr>
        </p:nvSpPr>
        <p:spPr/>
        <p:txBody>
          <a:bodyPr/>
          <a:lstStyle/>
          <a:p>
            <a:fld id="{B379E5C8-5C9E-43F9-A08D-256C83F4B843}" type="slidenum">
              <a:rPr lang="nl-NL" smtClean="0"/>
              <a:t>7</a:t>
            </a:fld>
            <a:endParaRPr lang="nl-NL"/>
          </a:p>
        </p:txBody>
      </p:sp>
    </p:spTree>
    <p:extLst>
      <p:ext uri="{BB962C8B-B14F-4D97-AF65-F5344CB8AC3E}">
        <p14:creationId xmlns:p14="http://schemas.microsoft.com/office/powerpoint/2010/main" val="3055809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Maagportier sluit zich dan weer en wanneer de zure spijsbrok geneutraliseerd is door het </a:t>
            </a:r>
            <a:r>
              <a:rPr lang="nl-NL" dirty="0" err="1"/>
              <a:t>pancreassap</a:t>
            </a:r>
            <a:r>
              <a:rPr lang="nl-NL" dirty="0"/>
              <a:t> ontspant de kringspier zich weer.</a:t>
            </a:r>
          </a:p>
        </p:txBody>
      </p:sp>
      <p:sp>
        <p:nvSpPr>
          <p:cNvPr id="4" name="Tijdelijke aanduiding voor dianummer 3"/>
          <p:cNvSpPr>
            <a:spLocks noGrp="1"/>
          </p:cNvSpPr>
          <p:nvPr>
            <p:ph type="sldNum" sz="quarter" idx="10"/>
          </p:nvPr>
        </p:nvSpPr>
        <p:spPr/>
        <p:txBody>
          <a:bodyPr/>
          <a:lstStyle/>
          <a:p>
            <a:fld id="{B379E5C8-5C9E-43F9-A08D-256C83F4B843}" type="slidenum">
              <a:rPr lang="nl-NL" smtClean="0"/>
              <a:t>8</a:t>
            </a:fld>
            <a:endParaRPr lang="nl-NL"/>
          </a:p>
        </p:txBody>
      </p:sp>
    </p:spTree>
    <p:extLst>
      <p:ext uri="{BB962C8B-B14F-4D97-AF65-F5344CB8AC3E}">
        <p14:creationId xmlns:p14="http://schemas.microsoft.com/office/powerpoint/2010/main" val="1418384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3 delen van de dunne darm: duodenum, nuchtere darm=jejunum en kronkeldarm= </a:t>
            </a:r>
            <a:r>
              <a:rPr lang="nl-NL" dirty="0" err="1"/>
              <a:t>ileum.De</a:t>
            </a:r>
            <a:r>
              <a:rPr lang="nl-NL" dirty="0"/>
              <a:t> gal van de galblaas neutraliseert</a:t>
            </a:r>
            <a:r>
              <a:rPr lang="nl-NL" baseline="0" dirty="0"/>
              <a:t> de zure voedselmassa, die uit de maag afkomstig is en brengt de vetten in deze voedselmassa in fijn verdeelde toestand; de vetten worden geëmulgeerd. </a:t>
            </a:r>
          </a:p>
          <a:p>
            <a:r>
              <a:rPr lang="nl-NL" baseline="0" dirty="0"/>
              <a:t>Het door de alvleesklier afgescheiden sap bevat drietal enzymen (amylase, lipase en trypsine). Amylase breekt zetmeel af tot glucose; lipase splitst de vetmoleculen in glycerol en vetzuren; trypsine breekt de peptiden af tot aminozuren. Glucose en aminozuren worden via de darmwand in de bloedbaan opgenomen en via de poortader naar de lever vervoerd. </a:t>
            </a:r>
            <a:endParaRPr lang="nl-NL" dirty="0"/>
          </a:p>
          <a:p>
            <a:endParaRPr lang="nl-NL" dirty="0"/>
          </a:p>
        </p:txBody>
      </p:sp>
      <p:sp>
        <p:nvSpPr>
          <p:cNvPr id="4" name="Tijdelijke aanduiding voor dianummer 3"/>
          <p:cNvSpPr>
            <a:spLocks noGrp="1"/>
          </p:cNvSpPr>
          <p:nvPr>
            <p:ph type="sldNum" sz="quarter" idx="10"/>
          </p:nvPr>
        </p:nvSpPr>
        <p:spPr/>
        <p:txBody>
          <a:bodyPr/>
          <a:lstStyle/>
          <a:p>
            <a:fld id="{B379E5C8-5C9E-43F9-A08D-256C83F4B843}" type="slidenum">
              <a:rPr lang="nl-NL" smtClean="0"/>
              <a:t>9</a:t>
            </a:fld>
            <a:endParaRPr lang="nl-NL"/>
          </a:p>
        </p:txBody>
      </p:sp>
    </p:spTree>
    <p:extLst>
      <p:ext uri="{BB962C8B-B14F-4D97-AF65-F5344CB8AC3E}">
        <p14:creationId xmlns:p14="http://schemas.microsoft.com/office/powerpoint/2010/main" val="9609872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Bloedrijk orgaan doordat niet alleen het zuurstofarme (voedselrijke bloed) uit de poortader maar ook zuurstofrijke bloed uit de leverslagader (zijtak aorta)  ontvangt. Daarnaast nog buizenstelsel, de galcapillairen die zich verenigen tot de galwegen, hierlangs wordt de gal naar de galblaas vervoerd.</a:t>
            </a:r>
          </a:p>
        </p:txBody>
      </p:sp>
      <p:sp>
        <p:nvSpPr>
          <p:cNvPr id="4" name="Tijdelijke aanduiding voor dianummer 3"/>
          <p:cNvSpPr>
            <a:spLocks noGrp="1"/>
          </p:cNvSpPr>
          <p:nvPr>
            <p:ph type="sldNum" sz="quarter" idx="10"/>
          </p:nvPr>
        </p:nvSpPr>
        <p:spPr/>
        <p:txBody>
          <a:bodyPr/>
          <a:lstStyle/>
          <a:p>
            <a:fld id="{B379E5C8-5C9E-43F9-A08D-256C83F4B843}" type="slidenum">
              <a:rPr lang="nl-NL" smtClean="0"/>
              <a:t>12</a:t>
            </a:fld>
            <a:endParaRPr lang="nl-NL"/>
          </a:p>
        </p:txBody>
      </p:sp>
    </p:spTree>
    <p:extLst>
      <p:ext uri="{BB962C8B-B14F-4D97-AF65-F5344CB8AC3E}">
        <p14:creationId xmlns:p14="http://schemas.microsoft.com/office/powerpoint/2010/main" val="4035361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EB1201-EC75-453E-89DE-A988D3466D4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99202C8-4718-43CC-8E48-CD6819E904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78EBCD0-DEC6-4DE8-9B0C-C9AF81406A40}"/>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5" name="Tijdelijke aanduiding voor voettekst 4">
            <a:extLst>
              <a:ext uri="{FF2B5EF4-FFF2-40B4-BE49-F238E27FC236}">
                <a16:creationId xmlns:a16="http://schemas.microsoft.com/office/drawing/2014/main" id="{AAC6215B-005B-4C85-8963-755FD5521C9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D3BA832-CED6-4FF7-B50D-A62DC86097D7}"/>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2499631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0A86E1-2753-496F-A09D-EA3774197B1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840DDA6-85A2-4D60-A36F-B34B84440B5F}"/>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729271C-20F0-4670-82CF-025285A06871}"/>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5" name="Tijdelijke aanduiding voor voettekst 4">
            <a:extLst>
              <a:ext uri="{FF2B5EF4-FFF2-40B4-BE49-F238E27FC236}">
                <a16:creationId xmlns:a16="http://schemas.microsoft.com/office/drawing/2014/main" id="{A12EE21A-D259-483F-845C-59BE685A511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960834F-CF43-43BB-9C98-F0B046B9B245}"/>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210130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105C6F4-2DD4-46D4-9056-F684A970696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466C5BC-46AC-4E61-8D92-72FB7C76AD9B}"/>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D4FE9B7-6F75-42D7-BEEA-F00941AB33B3}"/>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5" name="Tijdelijke aanduiding voor voettekst 4">
            <a:extLst>
              <a:ext uri="{FF2B5EF4-FFF2-40B4-BE49-F238E27FC236}">
                <a16:creationId xmlns:a16="http://schemas.microsoft.com/office/drawing/2014/main" id="{D00CDDAC-B2AC-4E6B-826A-4562AB6E50B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F8CF684-59C5-455C-95E1-10AA2AE03DF9}"/>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1749859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2D11C2-8BC9-409D-9C13-A2FBED68D541}"/>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51128A1-0586-4D86-8936-A733DC1CB656}"/>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599ED46-11E1-4CB7-9D59-2BABE00083D5}"/>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5" name="Tijdelijke aanduiding voor voettekst 4">
            <a:extLst>
              <a:ext uri="{FF2B5EF4-FFF2-40B4-BE49-F238E27FC236}">
                <a16:creationId xmlns:a16="http://schemas.microsoft.com/office/drawing/2014/main" id="{7A19198F-2A0A-4435-AFB8-19FC0F838F2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267D2E4-9F05-4824-B427-AD1F2103C052}"/>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1788571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954A5B-9CF1-4F8A-BA20-6D3223E4EA9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1825A55-6EBE-4B77-AA09-7CE3022E01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E48FBBB4-CEAE-4C3D-9966-B475C091633C}"/>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5" name="Tijdelijke aanduiding voor voettekst 4">
            <a:extLst>
              <a:ext uri="{FF2B5EF4-FFF2-40B4-BE49-F238E27FC236}">
                <a16:creationId xmlns:a16="http://schemas.microsoft.com/office/drawing/2014/main" id="{DAB4A236-05D8-4BCA-9F28-CCE57277A13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B350B06-3774-44E6-B5FC-28AF41A0B1FA}"/>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132694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DA80C2-568D-44CF-A797-1E3E82893FE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BDBB36B-5943-44DA-AC1F-31CCB4446D00}"/>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1BDB3A80-D6CF-4A11-AAEC-7AE0F2694AA8}"/>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2F083DB-75D1-48E0-BC40-B5B54F24E68E}"/>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6" name="Tijdelijke aanduiding voor voettekst 5">
            <a:extLst>
              <a:ext uri="{FF2B5EF4-FFF2-40B4-BE49-F238E27FC236}">
                <a16:creationId xmlns:a16="http://schemas.microsoft.com/office/drawing/2014/main" id="{23B8CFA8-C159-490D-98C9-A23184BB18E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D3B1CF1-93DD-4FE6-84FC-AAB7BD4AA2E9}"/>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555624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F3DEA4-36CE-4996-AD2B-D3118299C11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8965936-1101-41D3-80CE-740D6B91F5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92584809-677B-40A2-A402-43689A6A598E}"/>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1FB9A80-F720-4A49-84DA-0F43F071F7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54D1AA93-32D1-4E67-85F6-1B4C936EE791}"/>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AF10C986-7F19-46E3-84F9-7625DE1EE411}"/>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8" name="Tijdelijke aanduiding voor voettekst 7">
            <a:extLst>
              <a:ext uri="{FF2B5EF4-FFF2-40B4-BE49-F238E27FC236}">
                <a16:creationId xmlns:a16="http://schemas.microsoft.com/office/drawing/2014/main" id="{FD17EAEE-6998-498E-B6B7-19CC8C4B50B1}"/>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E7A4BDAE-7F35-4EA4-BF1D-BE32F650CFD6}"/>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239454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A5C6B8-C1DE-4DF0-89EE-7FD6C4A5E19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B84F2742-8228-4605-A71C-A82D238BD37B}"/>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4" name="Tijdelijke aanduiding voor voettekst 3">
            <a:extLst>
              <a:ext uri="{FF2B5EF4-FFF2-40B4-BE49-F238E27FC236}">
                <a16:creationId xmlns:a16="http://schemas.microsoft.com/office/drawing/2014/main" id="{AC672F88-431B-47E8-BED8-9272B659511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D108954-03B6-4A5B-921C-0926629AC4FC}"/>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281359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3492D8D-47F8-4012-AEC0-CCE061DC9115}"/>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3" name="Tijdelijke aanduiding voor voettekst 2">
            <a:extLst>
              <a:ext uri="{FF2B5EF4-FFF2-40B4-BE49-F238E27FC236}">
                <a16:creationId xmlns:a16="http://schemas.microsoft.com/office/drawing/2014/main" id="{1FA3335B-F063-4717-92A0-C0CAA121635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471FBB4-853A-4179-9729-EADDD86DD205}"/>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3685535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2A8763-3A68-428E-A2FF-7359C6CA12B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E9B73EC1-4B87-4542-B925-1EFBA1A283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B424B37-F446-46C2-8B51-0AD1B1ED9C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906FBF24-B475-46A8-8F20-BF39923A2B57}"/>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6" name="Tijdelijke aanduiding voor voettekst 5">
            <a:extLst>
              <a:ext uri="{FF2B5EF4-FFF2-40B4-BE49-F238E27FC236}">
                <a16:creationId xmlns:a16="http://schemas.microsoft.com/office/drawing/2014/main" id="{9BA6F914-B572-4E94-8C91-70A07783E86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819C424-7E41-442F-AF8A-EDD9A4F5A6D8}"/>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980635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26D2DD-19A3-40C6-9E3B-C6F84CAE097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250A913E-13F7-4AEF-B968-D014499D6F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C86A5676-1EF0-4E6D-9D23-7A22874E5C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8ACB1A94-6C23-45D8-B35F-2EEB87F9405E}"/>
              </a:ext>
            </a:extLst>
          </p:cNvPr>
          <p:cNvSpPr>
            <a:spLocks noGrp="1"/>
          </p:cNvSpPr>
          <p:nvPr>
            <p:ph type="dt" sz="half" idx="10"/>
          </p:nvPr>
        </p:nvSpPr>
        <p:spPr/>
        <p:txBody>
          <a:bodyPr/>
          <a:lstStyle/>
          <a:p>
            <a:fld id="{EAE636DC-E18E-465C-8693-D247375D0ED2}" type="datetimeFigureOut">
              <a:rPr lang="nl-NL" smtClean="0"/>
              <a:t>9-2-2018</a:t>
            </a:fld>
            <a:endParaRPr lang="nl-NL"/>
          </a:p>
        </p:txBody>
      </p:sp>
      <p:sp>
        <p:nvSpPr>
          <p:cNvPr id="6" name="Tijdelijke aanduiding voor voettekst 5">
            <a:extLst>
              <a:ext uri="{FF2B5EF4-FFF2-40B4-BE49-F238E27FC236}">
                <a16:creationId xmlns:a16="http://schemas.microsoft.com/office/drawing/2014/main" id="{650B0E6C-E89B-4C04-AC37-B6C0B86D65E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256F5F8-1B1A-41D2-ABF6-D292E37BFEE5}"/>
              </a:ext>
            </a:extLst>
          </p:cNvPr>
          <p:cNvSpPr>
            <a:spLocks noGrp="1"/>
          </p:cNvSpPr>
          <p:nvPr>
            <p:ph type="sldNum" sz="quarter" idx="12"/>
          </p:nvPr>
        </p:nvSpPr>
        <p:spPr/>
        <p:txBody>
          <a:bodyPr/>
          <a:lstStyle/>
          <a:p>
            <a:fld id="{EC761A8D-BF00-4786-B5C0-C07C4FBCE74B}" type="slidenum">
              <a:rPr lang="nl-NL" smtClean="0"/>
              <a:t>‹nr.›</a:t>
            </a:fld>
            <a:endParaRPr lang="nl-NL"/>
          </a:p>
        </p:txBody>
      </p:sp>
    </p:spTree>
    <p:extLst>
      <p:ext uri="{BB962C8B-B14F-4D97-AF65-F5344CB8AC3E}">
        <p14:creationId xmlns:p14="http://schemas.microsoft.com/office/powerpoint/2010/main" val="179753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B464FBE-00B9-403A-ACDD-AB2FC2D065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B6470FC-C44B-48A7-B4F1-4E1D81A5B0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C8FDA73-FB4E-4ACA-A4BA-765E53EB7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E636DC-E18E-465C-8693-D247375D0ED2}" type="datetimeFigureOut">
              <a:rPr lang="nl-NL" smtClean="0"/>
              <a:t>9-2-2018</a:t>
            </a:fld>
            <a:endParaRPr lang="nl-NL"/>
          </a:p>
        </p:txBody>
      </p:sp>
      <p:sp>
        <p:nvSpPr>
          <p:cNvPr id="5" name="Tijdelijke aanduiding voor voettekst 4">
            <a:extLst>
              <a:ext uri="{FF2B5EF4-FFF2-40B4-BE49-F238E27FC236}">
                <a16:creationId xmlns:a16="http://schemas.microsoft.com/office/drawing/2014/main" id="{9ADA7193-96DE-4883-AC5A-ED9BBAE102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3414EF3-177C-4CF6-9799-786492DA89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61A8D-BF00-4786-B5C0-C07C4FBCE74B}" type="slidenum">
              <a:rPr lang="nl-NL" smtClean="0"/>
              <a:t>‹nr.›</a:t>
            </a:fld>
            <a:endParaRPr lang="nl-NL"/>
          </a:p>
        </p:txBody>
      </p:sp>
    </p:spTree>
    <p:extLst>
      <p:ext uri="{BB962C8B-B14F-4D97-AF65-F5344CB8AC3E}">
        <p14:creationId xmlns:p14="http://schemas.microsoft.com/office/powerpoint/2010/main" val="1795651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biodesk.nl/vertering/puzzel-mond-_en_keelholte.php" TargetMode="External"/><Relationship Id="rId2" Type="http://schemas.openxmlformats.org/officeDocument/2006/relationships/hyperlink" Target="http://www.biodesk.nl/vertering/puzzel-verteringsstelsel.ph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39AD3BC-9701-4FA9-871B-25EEC6D2DFF7}"/>
              </a:ext>
            </a:extLst>
          </p:cNvPr>
          <p:cNvSpPr>
            <a:spLocks noGrp="1"/>
          </p:cNvSpPr>
          <p:nvPr>
            <p:ph type="ctrTitle"/>
          </p:nvPr>
        </p:nvSpPr>
        <p:spPr/>
        <p:txBody>
          <a:bodyPr>
            <a:normAutofit/>
          </a:bodyPr>
          <a:lstStyle/>
          <a:p>
            <a:r>
              <a:rPr lang="nl-NL" sz="7200" dirty="0"/>
              <a:t>Spijsverteringskanaal</a:t>
            </a:r>
          </a:p>
        </p:txBody>
      </p:sp>
      <p:sp>
        <p:nvSpPr>
          <p:cNvPr id="5" name="Ondertitel 4">
            <a:extLst>
              <a:ext uri="{FF2B5EF4-FFF2-40B4-BE49-F238E27FC236}">
                <a16:creationId xmlns:a16="http://schemas.microsoft.com/office/drawing/2014/main" id="{8B5B9FE4-26A4-4159-A7BF-40ED627B2454}"/>
              </a:ext>
            </a:extLst>
          </p:cNvPr>
          <p:cNvSpPr>
            <a:spLocks noGrp="1"/>
          </p:cNvSpPr>
          <p:nvPr>
            <p:ph type="subTitle" idx="1"/>
          </p:nvPr>
        </p:nvSpPr>
        <p:spPr/>
        <p:txBody>
          <a:bodyPr/>
          <a:lstStyle/>
          <a:p>
            <a:pPr algn="l"/>
            <a:endParaRPr lang="nl-NL" dirty="0"/>
          </a:p>
        </p:txBody>
      </p:sp>
    </p:spTree>
    <p:extLst>
      <p:ext uri="{BB962C8B-B14F-4D97-AF65-F5344CB8AC3E}">
        <p14:creationId xmlns:p14="http://schemas.microsoft.com/office/powerpoint/2010/main" val="344556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829BC8-CD28-402D-8310-7B2144A816AD}"/>
              </a:ext>
            </a:extLst>
          </p:cNvPr>
          <p:cNvSpPr>
            <a:spLocks noGrp="1"/>
          </p:cNvSpPr>
          <p:nvPr>
            <p:ph type="title"/>
          </p:nvPr>
        </p:nvSpPr>
        <p:spPr/>
        <p:txBody>
          <a:bodyPr/>
          <a:lstStyle/>
          <a:p>
            <a:r>
              <a:rPr lang="nl-NL" dirty="0"/>
              <a:t>Nog een taak van de dunne darm :</a:t>
            </a:r>
            <a:br>
              <a:rPr lang="nl-NL" dirty="0"/>
            </a:br>
            <a:endParaRPr lang="nl-NL" dirty="0"/>
          </a:p>
        </p:txBody>
      </p:sp>
      <p:sp>
        <p:nvSpPr>
          <p:cNvPr id="3" name="Tijdelijke aanduiding voor inhoud 2">
            <a:extLst>
              <a:ext uri="{FF2B5EF4-FFF2-40B4-BE49-F238E27FC236}">
                <a16:creationId xmlns:a16="http://schemas.microsoft.com/office/drawing/2014/main" id="{97742D06-74A5-44AF-A82F-4560FC260477}"/>
              </a:ext>
            </a:extLst>
          </p:cNvPr>
          <p:cNvSpPr>
            <a:spLocks noGrp="1"/>
          </p:cNvSpPr>
          <p:nvPr>
            <p:ph idx="1"/>
          </p:nvPr>
        </p:nvSpPr>
        <p:spPr/>
        <p:txBody>
          <a:bodyPr>
            <a:noAutofit/>
          </a:bodyPr>
          <a:lstStyle/>
          <a:p>
            <a:r>
              <a:rPr lang="nl-NL" sz="3600" dirty="0"/>
              <a:t>Resorptie = opname van voedingsstoffen in bloed en lymfevaten. ( ook medicatie)</a:t>
            </a:r>
          </a:p>
          <a:p>
            <a:r>
              <a:rPr lang="nl-NL" sz="3600" dirty="0"/>
              <a:t>Groot oppervlakte vereist</a:t>
            </a:r>
          </a:p>
          <a:p>
            <a:r>
              <a:rPr lang="nl-NL" sz="3600" dirty="0"/>
              <a:t>Totale lengte is 6 meter, oppervlakte tot 120 m2, dit komt door de darmplooien, hierop bevinden zich de darmvlokken</a:t>
            </a:r>
          </a:p>
          <a:p>
            <a:r>
              <a:rPr lang="nl-NL" sz="3600" dirty="0"/>
              <a:t>Opgenomen voedingsstoffen worden via de poortader naar de lever getransporteerd.</a:t>
            </a:r>
          </a:p>
        </p:txBody>
      </p:sp>
    </p:spTree>
    <p:extLst>
      <p:ext uri="{BB962C8B-B14F-4D97-AF65-F5344CB8AC3E}">
        <p14:creationId xmlns:p14="http://schemas.microsoft.com/office/powerpoint/2010/main" val="631867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250F4E-FBA4-40F4-9629-8562CF031E58}"/>
              </a:ext>
            </a:extLst>
          </p:cNvPr>
          <p:cNvSpPr>
            <a:spLocks noGrp="1"/>
          </p:cNvSpPr>
          <p:nvPr>
            <p:ph type="title"/>
          </p:nvPr>
        </p:nvSpPr>
        <p:spPr/>
        <p:txBody>
          <a:bodyPr/>
          <a:lstStyle/>
          <a:p>
            <a:r>
              <a:rPr lang="nl-NL" dirty="0"/>
              <a:t>Dikke darm :</a:t>
            </a:r>
          </a:p>
        </p:txBody>
      </p:sp>
      <p:sp>
        <p:nvSpPr>
          <p:cNvPr id="3" name="Tijdelijke aanduiding voor inhoud 2">
            <a:extLst>
              <a:ext uri="{FF2B5EF4-FFF2-40B4-BE49-F238E27FC236}">
                <a16:creationId xmlns:a16="http://schemas.microsoft.com/office/drawing/2014/main" id="{E15AA9FF-4E98-4AA4-B50A-A9DBE69B1240}"/>
              </a:ext>
            </a:extLst>
          </p:cNvPr>
          <p:cNvSpPr>
            <a:spLocks noGrp="1"/>
          </p:cNvSpPr>
          <p:nvPr>
            <p:ph idx="1"/>
          </p:nvPr>
        </p:nvSpPr>
        <p:spPr/>
        <p:txBody>
          <a:bodyPr/>
          <a:lstStyle/>
          <a:p>
            <a:r>
              <a:rPr lang="nl-NL" dirty="0"/>
              <a:t>Ongeveer 1,5 meter lang</a:t>
            </a:r>
          </a:p>
          <a:p>
            <a:r>
              <a:rPr lang="nl-NL" dirty="0"/>
              <a:t>Onverteerbaar materiaal wordt ingedikt door </a:t>
            </a:r>
            <a:r>
              <a:rPr lang="nl-NL" dirty="0" err="1"/>
              <a:t>resoptie</a:t>
            </a:r>
            <a:r>
              <a:rPr lang="nl-NL" dirty="0"/>
              <a:t> vocht.</a:t>
            </a:r>
          </a:p>
          <a:p>
            <a:r>
              <a:rPr lang="nl-NL" dirty="0"/>
              <a:t>Leven veel bacteriën die zorgen voor rotting en gistprocessen </a:t>
            </a:r>
          </a:p>
          <a:p>
            <a:r>
              <a:rPr lang="nl-NL" dirty="0"/>
              <a:t>Enkele bacteriën maken vit. K (bloedstolling)</a:t>
            </a:r>
          </a:p>
          <a:p>
            <a:r>
              <a:rPr lang="nl-NL" dirty="0"/>
              <a:t>Ontlasting wordt naar endeldarm (rectum) getransporteerd</a:t>
            </a:r>
          </a:p>
          <a:p>
            <a:r>
              <a:rPr lang="nl-NL" dirty="0"/>
              <a:t>Blinde darm (</a:t>
            </a:r>
            <a:r>
              <a:rPr lang="nl-NL" dirty="0" err="1"/>
              <a:t>caecum</a:t>
            </a:r>
            <a:r>
              <a:rPr lang="nl-NL" dirty="0"/>
              <a:t>) is gedeelte wat onder de uitmonding </a:t>
            </a:r>
            <a:r>
              <a:rPr lang="nl-NL" dirty="0" err="1"/>
              <a:t>v.d</a:t>
            </a:r>
            <a:r>
              <a:rPr lang="nl-NL" dirty="0"/>
              <a:t> dikke darm ligt</a:t>
            </a:r>
          </a:p>
          <a:p>
            <a:r>
              <a:rPr lang="nl-NL" dirty="0"/>
              <a:t>Wormvormig aanhangsel aan de blinde darm, is ook bekend als appendix </a:t>
            </a:r>
          </a:p>
          <a:p>
            <a:endParaRPr lang="nl-NL" dirty="0"/>
          </a:p>
        </p:txBody>
      </p:sp>
    </p:spTree>
    <p:extLst>
      <p:ext uri="{BB962C8B-B14F-4D97-AF65-F5344CB8AC3E}">
        <p14:creationId xmlns:p14="http://schemas.microsoft.com/office/powerpoint/2010/main" val="1716974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DE9C99-17E8-430F-993F-5922F8AFC920}"/>
              </a:ext>
            </a:extLst>
          </p:cNvPr>
          <p:cNvSpPr>
            <a:spLocks noGrp="1"/>
          </p:cNvSpPr>
          <p:nvPr>
            <p:ph type="title"/>
          </p:nvPr>
        </p:nvSpPr>
        <p:spPr/>
        <p:txBody>
          <a:bodyPr/>
          <a:lstStyle/>
          <a:p>
            <a:r>
              <a:rPr lang="nl-NL" dirty="0"/>
              <a:t>Lever (</a:t>
            </a:r>
            <a:r>
              <a:rPr lang="nl-NL" dirty="0" err="1"/>
              <a:t>hepar</a:t>
            </a:r>
            <a:r>
              <a:rPr lang="nl-NL" dirty="0"/>
              <a:t>)</a:t>
            </a:r>
          </a:p>
        </p:txBody>
      </p:sp>
      <p:sp>
        <p:nvSpPr>
          <p:cNvPr id="3" name="Tijdelijke aanduiding voor inhoud 2">
            <a:extLst>
              <a:ext uri="{FF2B5EF4-FFF2-40B4-BE49-F238E27FC236}">
                <a16:creationId xmlns:a16="http://schemas.microsoft.com/office/drawing/2014/main" id="{152FF9F4-E7A3-43BA-9E31-9091F65DBDFA}"/>
              </a:ext>
            </a:extLst>
          </p:cNvPr>
          <p:cNvSpPr>
            <a:spLocks noGrp="1"/>
          </p:cNvSpPr>
          <p:nvPr>
            <p:ph idx="1"/>
          </p:nvPr>
        </p:nvSpPr>
        <p:spPr>
          <a:xfrm>
            <a:off x="683217" y="1841124"/>
            <a:ext cx="10515600" cy="4351338"/>
          </a:xfrm>
        </p:spPr>
        <p:txBody>
          <a:bodyPr/>
          <a:lstStyle/>
          <a:p>
            <a:r>
              <a:rPr lang="nl-NL" dirty="0"/>
              <a:t>Grootste inwendige orgaan</a:t>
            </a:r>
          </a:p>
          <a:p>
            <a:r>
              <a:rPr lang="nl-NL" dirty="0"/>
              <a:t>Wordt beschouwd als de “centrale” van de stofwisseling</a:t>
            </a:r>
          </a:p>
          <a:p>
            <a:r>
              <a:rPr lang="nl-NL" b="1" dirty="0"/>
              <a:t>Stofwisselingsfunctie</a:t>
            </a:r>
            <a:r>
              <a:rPr lang="nl-NL" dirty="0"/>
              <a:t> – </a:t>
            </a:r>
            <a:r>
              <a:rPr lang="nl-NL" b="1" dirty="0"/>
              <a:t>eiwitstofwisseling,</a:t>
            </a:r>
            <a:r>
              <a:rPr lang="nl-NL" dirty="0"/>
              <a:t> lever maakt uit </a:t>
            </a:r>
            <a:r>
              <a:rPr lang="nl-NL" dirty="0" err="1"/>
              <a:t>aminzuren</a:t>
            </a:r>
            <a:r>
              <a:rPr lang="nl-NL" dirty="0"/>
              <a:t> eiwitten voor zichzelf, maakt ook eiwitten voor bloedplasma.</a:t>
            </a:r>
          </a:p>
          <a:p>
            <a:pPr marL="0" indent="0">
              <a:buNone/>
            </a:pPr>
            <a:r>
              <a:rPr lang="nl-NL" dirty="0"/>
              <a:t>                                      - </a:t>
            </a:r>
            <a:r>
              <a:rPr lang="nl-NL" b="1" dirty="0"/>
              <a:t>vetstofwisseling</a:t>
            </a:r>
            <a:r>
              <a:rPr lang="nl-NL" dirty="0"/>
              <a:t>, bouwt met vetzuren de lichaamsvetten op, kan cholesterol produceren</a:t>
            </a:r>
          </a:p>
          <a:p>
            <a:pPr marL="0" indent="0">
              <a:buNone/>
            </a:pPr>
            <a:r>
              <a:rPr lang="nl-NL" dirty="0"/>
              <a:t>                                    -</a:t>
            </a:r>
            <a:r>
              <a:rPr lang="nl-NL" b="1" dirty="0"/>
              <a:t>koolhydraatstofwisseling, </a:t>
            </a:r>
            <a:r>
              <a:rPr lang="nl-NL" dirty="0"/>
              <a:t>zet fructose en galactose om in glucose, zet glucose om tot glycogeen onder invloed van insuline.</a:t>
            </a:r>
            <a:endParaRPr lang="nl-NL" b="1" dirty="0"/>
          </a:p>
        </p:txBody>
      </p:sp>
    </p:spTree>
    <p:extLst>
      <p:ext uri="{BB962C8B-B14F-4D97-AF65-F5344CB8AC3E}">
        <p14:creationId xmlns:p14="http://schemas.microsoft.com/office/powerpoint/2010/main" val="644497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A45384-B052-4568-B10A-1BBF848F9EC4}"/>
              </a:ext>
            </a:extLst>
          </p:cNvPr>
          <p:cNvSpPr>
            <a:spLocks noGrp="1"/>
          </p:cNvSpPr>
          <p:nvPr>
            <p:ph type="title"/>
          </p:nvPr>
        </p:nvSpPr>
        <p:spPr/>
        <p:txBody>
          <a:bodyPr/>
          <a:lstStyle/>
          <a:p>
            <a:r>
              <a:rPr lang="nl-NL" dirty="0"/>
              <a:t>lever</a:t>
            </a:r>
          </a:p>
        </p:txBody>
      </p:sp>
      <p:sp>
        <p:nvSpPr>
          <p:cNvPr id="3" name="Tijdelijke aanduiding voor inhoud 2">
            <a:extLst>
              <a:ext uri="{FF2B5EF4-FFF2-40B4-BE49-F238E27FC236}">
                <a16:creationId xmlns:a16="http://schemas.microsoft.com/office/drawing/2014/main" id="{CCAA4CD6-CEC9-4634-A4F3-D0F80C81F893}"/>
              </a:ext>
            </a:extLst>
          </p:cNvPr>
          <p:cNvSpPr>
            <a:spLocks noGrp="1"/>
          </p:cNvSpPr>
          <p:nvPr>
            <p:ph idx="1"/>
          </p:nvPr>
        </p:nvSpPr>
        <p:spPr/>
        <p:txBody>
          <a:bodyPr>
            <a:normAutofit/>
          </a:bodyPr>
          <a:lstStyle/>
          <a:p>
            <a:r>
              <a:rPr lang="nl-NL" sz="4400" dirty="0"/>
              <a:t>Galproductie</a:t>
            </a:r>
          </a:p>
          <a:p>
            <a:r>
              <a:rPr lang="nl-NL" sz="4400" dirty="0"/>
              <a:t>Ontgiftende werking</a:t>
            </a:r>
          </a:p>
          <a:p>
            <a:r>
              <a:rPr lang="nl-NL" sz="4400" dirty="0"/>
              <a:t>Opslag van vitamines-&gt; A, B1, B12 en D, ook ijzer wordt opgeslagen</a:t>
            </a:r>
          </a:p>
        </p:txBody>
      </p:sp>
    </p:spTree>
    <p:extLst>
      <p:ext uri="{BB962C8B-B14F-4D97-AF65-F5344CB8AC3E}">
        <p14:creationId xmlns:p14="http://schemas.microsoft.com/office/powerpoint/2010/main" val="1564072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F59BB2-D332-465C-A1E2-B4E0422D73F2}"/>
              </a:ext>
            </a:extLst>
          </p:cNvPr>
          <p:cNvSpPr>
            <a:spLocks noGrp="1"/>
          </p:cNvSpPr>
          <p:nvPr>
            <p:ph type="title"/>
          </p:nvPr>
        </p:nvSpPr>
        <p:spPr/>
        <p:txBody>
          <a:bodyPr/>
          <a:lstStyle/>
          <a:p>
            <a:r>
              <a:rPr lang="nl-NL" dirty="0"/>
              <a:t>Buikvlies (peritoneum)</a:t>
            </a:r>
          </a:p>
        </p:txBody>
      </p:sp>
      <p:sp>
        <p:nvSpPr>
          <p:cNvPr id="3" name="Tijdelijke aanduiding voor inhoud 2">
            <a:extLst>
              <a:ext uri="{FF2B5EF4-FFF2-40B4-BE49-F238E27FC236}">
                <a16:creationId xmlns:a16="http://schemas.microsoft.com/office/drawing/2014/main" id="{54F8F81C-65A6-4C59-B451-7693AE3C2314}"/>
              </a:ext>
            </a:extLst>
          </p:cNvPr>
          <p:cNvSpPr>
            <a:spLocks noGrp="1"/>
          </p:cNvSpPr>
          <p:nvPr>
            <p:ph idx="1"/>
          </p:nvPr>
        </p:nvSpPr>
        <p:spPr/>
        <p:txBody>
          <a:bodyPr>
            <a:normAutofit/>
          </a:bodyPr>
          <a:lstStyle/>
          <a:p>
            <a:r>
              <a:rPr lang="nl-NL" sz="4400" dirty="0"/>
              <a:t>Binnenbekleding van de buikwand</a:t>
            </a:r>
          </a:p>
          <a:p>
            <a:r>
              <a:rPr lang="nl-NL" sz="4400" dirty="0"/>
              <a:t>Ook veel organen omgeven door laagje buikvlies</a:t>
            </a:r>
          </a:p>
          <a:p>
            <a:r>
              <a:rPr lang="nl-NL" sz="4400" dirty="0"/>
              <a:t>Heeft bekledende en ophangfunctie</a:t>
            </a:r>
          </a:p>
          <a:p>
            <a:r>
              <a:rPr lang="nl-NL" sz="4400" dirty="0"/>
              <a:t>Buikvliesontsteking = peritonitis</a:t>
            </a:r>
          </a:p>
        </p:txBody>
      </p:sp>
    </p:spTree>
    <p:extLst>
      <p:ext uri="{BB962C8B-B14F-4D97-AF65-F5344CB8AC3E}">
        <p14:creationId xmlns:p14="http://schemas.microsoft.com/office/powerpoint/2010/main" val="2523561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3">
            <a:extLst>
              <a:ext uri="{FF2B5EF4-FFF2-40B4-BE49-F238E27FC236}">
                <a16:creationId xmlns:a16="http://schemas.microsoft.com/office/drawing/2014/main" id="{CB4DDBBC-B3F5-4F86-A68D-A88534F837D6}"/>
              </a:ext>
            </a:extLst>
          </p:cNvPr>
          <p:cNvSpPr/>
          <p:nvPr/>
        </p:nvSpPr>
        <p:spPr>
          <a:xfrm>
            <a:off x="263471" y="983202"/>
            <a:ext cx="6540285" cy="4891596"/>
          </a:xfrm>
          <a:prstGeom prst="rect">
            <a:avLst/>
          </a:prstGeom>
        </p:spPr>
        <p:txBody>
          <a:bodyPr wrap="square">
            <a:sp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nl-NL" sz="3600" b="0" i="0" u="none" strike="noStrike" kern="0" cap="none" spc="0" normalizeH="0" baseline="0" noProof="0" dirty="0">
                <a:ln>
                  <a:noFill/>
                </a:ln>
                <a:solidFill>
                  <a:prstClr val="black"/>
                </a:solidFill>
                <a:effectLst/>
                <a:uLnTx/>
                <a:uFillTx/>
              </a:rPr>
              <a:t>Het hele spijsverteringskanaal met uitzondering van de slokdarm bevindt zich in de buikholte (abdomen). </a:t>
            </a:r>
          </a:p>
          <a:p>
            <a:pPr marL="0" marR="0" lvl="0" indent="0" defTabSz="914400" eaLnBrk="1" fontAlgn="auto" latinLnBrk="0" hangingPunct="1">
              <a:lnSpc>
                <a:spcPct val="90000"/>
              </a:lnSpc>
              <a:spcBef>
                <a:spcPts val="1000"/>
              </a:spcBef>
              <a:spcAft>
                <a:spcPts val="0"/>
              </a:spcAft>
              <a:buClrTx/>
              <a:buSzTx/>
              <a:buFontTx/>
              <a:buNone/>
              <a:tabLst/>
              <a:defRPr/>
            </a:pPr>
            <a:endParaRPr kumimoji="0" lang="nl-NL" sz="36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90000"/>
              </a:lnSpc>
              <a:spcBef>
                <a:spcPts val="1000"/>
              </a:spcBef>
              <a:spcAft>
                <a:spcPts val="0"/>
              </a:spcAft>
              <a:buClrTx/>
              <a:buSzTx/>
              <a:buFontTx/>
              <a:buNone/>
              <a:tabLst/>
              <a:defRPr/>
            </a:pPr>
            <a:r>
              <a:rPr kumimoji="0" lang="nl-NL" sz="3600" b="0" i="0" u="none" strike="noStrike" kern="0" cap="none" spc="0" normalizeH="0" baseline="0" noProof="0" dirty="0">
                <a:ln>
                  <a:noFill/>
                </a:ln>
                <a:solidFill>
                  <a:prstClr val="black"/>
                </a:solidFill>
                <a:effectLst/>
                <a:uLnTx/>
                <a:uFillTx/>
              </a:rPr>
              <a:t>De afgrenzing tussen abdomen en thorax (borstholte) wordt gevormd door het diafragma (middenrif</a:t>
            </a:r>
            <a:r>
              <a:rPr kumimoji="0" lang="nl-NL" sz="4000" b="0" i="0" u="none" strike="noStrike" kern="0" cap="none" spc="0" normalizeH="0" baseline="0" noProof="0" dirty="0">
                <a:ln>
                  <a:noFill/>
                </a:ln>
                <a:solidFill>
                  <a:prstClr val="black"/>
                </a:solidFill>
                <a:effectLst/>
                <a:uLnTx/>
                <a:uFillTx/>
              </a:rPr>
              <a:t>). </a:t>
            </a:r>
          </a:p>
        </p:txBody>
      </p:sp>
      <p:pic>
        <p:nvPicPr>
          <p:cNvPr id="5" name="Afbeelding 4">
            <a:extLst>
              <a:ext uri="{FF2B5EF4-FFF2-40B4-BE49-F238E27FC236}">
                <a16:creationId xmlns:a16="http://schemas.microsoft.com/office/drawing/2014/main" id="{7540F264-9BE5-43E7-AEDC-DEA4CAA828C2}"/>
              </a:ext>
            </a:extLst>
          </p:cNvPr>
          <p:cNvPicPr>
            <a:picLocks noChangeAspect="1"/>
          </p:cNvPicPr>
          <p:nvPr/>
        </p:nvPicPr>
        <p:blipFill rotWithShape="1">
          <a:blip r:embed="rId2">
            <a:extLst>
              <a:ext uri="{28A0092B-C50C-407E-A947-70E740481C1C}">
                <a14:useLocalDpi xmlns:a14="http://schemas.microsoft.com/office/drawing/2010/main" val="0"/>
              </a:ext>
            </a:extLst>
          </a:blip>
          <a:srcRect l="19381" t="3644"/>
          <a:stretch/>
        </p:blipFill>
        <p:spPr>
          <a:xfrm>
            <a:off x="6803756" y="400660"/>
            <a:ext cx="5388244" cy="5700590"/>
          </a:xfrm>
          <a:prstGeom prst="rect">
            <a:avLst/>
          </a:prstGeom>
        </p:spPr>
      </p:pic>
    </p:spTree>
    <p:extLst>
      <p:ext uri="{BB962C8B-B14F-4D97-AF65-F5344CB8AC3E}">
        <p14:creationId xmlns:p14="http://schemas.microsoft.com/office/powerpoint/2010/main" val="1657372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hlinkClick r:id="rId2"/>
            <a:extLst>
              <a:ext uri="{FF2B5EF4-FFF2-40B4-BE49-F238E27FC236}">
                <a16:creationId xmlns:a16="http://schemas.microsoft.com/office/drawing/2014/main" id="{D23DC78C-1F83-481E-93F0-C4A3492962FF}"/>
              </a:ext>
            </a:extLst>
          </p:cNvPr>
          <p:cNvSpPr txBox="1"/>
          <p:nvPr/>
        </p:nvSpPr>
        <p:spPr>
          <a:xfrm>
            <a:off x="2495227" y="1766805"/>
            <a:ext cx="11003797" cy="369332"/>
          </a:xfrm>
          <a:prstGeom prst="rect">
            <a:avLst/>
          </a:prstGeom>
          <a:noFill/>
        </p:spPr>
        <p:txBody>
          <a:bodyPr wrap="square" rtlCol="0">
            <a:spAutoFit/>
          </a:bodyPr>
          <a:lstStyle/>
          <a:p>
            <a:r>
              <a:rPr lang="nl-NL"/>
              <a:t>http://www.biodesk.nl/vertering/puzzel-verteringsstelsel.php</a:t>
            </a:r>
            <a:endParaRPr lang="nl-NL" dirty="0"/>
          </a:p>
        </p:txBody>
      </p:sp>
      <p:sp>
        <p:nvSpPr>
          <p:cNvPr id="4" name="Tekstvak 3">
            <a:extLst>
              <a:ext uri="{FF2B5EF4-FFF2-40B4-BE49-F238E27FC236}">
                <a16:creationId xmlns:a16="http://schemas.microsoft.com/office/drawing/2014/main" id="{497A4286-5CF8-405E-B887-8C2301D75352}"/>
              </a:ext>
            </a:extLst>
          </p:cNvPr>
          <p:cNvSpPr txBox="1"/>
          <p:nvPr/>
        </p:nvSpPr>
        <p:spPr>
          <a:xfrm>
            <a:off x="4572000" y="4184542"/>
            <a:ext cx="6396751" cy="369332"/>
          </a:xfrm>
          <a:prstGeom prst="rect">
            <a:avLst/>
          </a:prstGeom>
          <a:noFill/>
        </p:spPr>
        <p:txBody>
          <a:bodyPr wrap="none" rtlCol="0">
            <a:spAutoFit/>
          </a:bodyPr>
          <a:lstStyle/>
          <a:p>
            <a:r>
              <a:rPr lang="nl-NL" dirty="0">
                <a:hlinkClick r:id="rId3"/>
              </a:rPr>
              <a:t>http://www.biodesk.nl/vertering/puzzel-mond-_en_keelholte.php</a:t>
            </a:r>
            <a:endParaRPr lang="nl-NL" dirty="0"/>
          </a:p>
        </p:txBody>
      </p:sp>
    </p:spTree>
    <p:extLst>
      <p:ext uri="{BB962C8B-B14F-4D97-AF65-F5344CB8AC3E}">
        <p14:creationId xmlns:p14="http://schemas.microsoft.com/office/powerpoint/2010/main" val="2704903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ED267C-5254-43AD-9BAD-8D9DDE1A3D3B}"/>
              </a:ext>
            </a:extLst>
          </p:cNvPr>
          <p:cNvSpPr>
            <a:spLocks noGrp="1"/>
          </p:cNvSpPr>
          <p:nvPr>
            <p:ph type="ctrTitle"/>
          </p:nvPr>
        </p:nvSpPr>
        <p:spPr>
          <a:xfrm>
            <a:off x="1524000" y="1122363"/>
            <a:ext cx="9144000" cy="938912"/>
          </a:xfrm>
        </p:spPr>
        <p:txBody>
          <a:bodyPr/>
          <a:lstStyle/>
          <a:p>
            <a:r>
              <a:rPr lang="nl-NL" dirty="0"/>
              <a:t>Spijsverteringsorganen:</a:t>
            </a:r>
          </a:p>
        </p:txBody>
      </p:sp>
      <p:sp>
        <p:nvSpPr>
          <p:cNvPr id="3" name="Ondertitel 2">
            <a:extLst>
              <a:ext uri="{FF2B5EF4-FFF2-40B4-BE49-F238E27FC236}">
                <a16:creationId xmlns:a16="http://schemas.microsoft.com/office/drawing/2014/main" id="{FACA6CC3-CF99-47E5-B486-748613414376}"/>
              </a:ext>
            </a:extLst>
          </p:cNvPr>
          <p:cNvSpPr>
            <a:spLocks noGrp="1"/>
          </p:cNvSpPr>
          <p:nvPr>
            <p:ph type="subTitle" idx="1"/>
          </p:nvPr>
        </p:nvSpPr>
        <p:spPr>
          <a:xfrm>
            <a:off x="1524000" y="1952785"/>
            <a:ext cx="10668000" cy="4905215"/>
          </a:xfrm>
        </p:spPr>
        <p:txBody>
          <a:bodyPr>
            <a:normAutofit lnSpcReduction="10000"/>
          </a:bodyPr>
          <a:lstStyle/>
          <a:p>
            <a:pPr marL="342900" indent="-342900" algn="l">
              <a:buFont typeface="Arial" panose="020B0604020202020204" pitchFamily="34" charset="0"/>
              <a:buChar char="•"/>
            </a:pPr>
            <a:r>
              <a:rPr lang="nl-NL" dirty="0"/>
              <a:t>Mondholte</a:t>
            </a:r>
          </a:p>
          <a:p>
            <a:pPr marL="342900" indent="-342900" algn="l">
              <a:buFont typeface="Arial" panose="020B0604020202020204" pitchFamily="34" charset="0"/>
              <a:buChar char="•"/>
            </a:pPr>
            <a:r>
              <a:rPr lang="nl-NL" dirty="0"/>
              <a:t>Keelholte (Farynx)</a:t>
            </a:r>
          </a:p>
          <a:p>
            <a:pPr marL="342900" indent="-342900" algn="l">
              <a:buFont typeface="Arial" panose="020B0604020202020204" pitchFamily="34" charset="0"/>
              <a:buChar char="•"/>
            </a:pPr>
            <a:r>
              <a:rPr lang="nl-NL" dirty="0"/>
              <a:t>Slokdarm (oesophagus)</a:t>
            </a:r>
          </a:p>
          <a:p>
            <a:pPr marL="342900" indent="-342900" algn="l">
              <a:buFont typeface="Arial" panose="020B0604020202020204" pitchFamily="34" charset="0"/>
              <a:buChar char="•"/>
            </a:pPr>
            <a:r>
              <a:rPr lang="nl-NL" dirty="0"/>
              <a:t>Maag ( </a:t>
            </a:r>
            <a:r>
              <a:rPr lang="nl-NL" dirty="0" err="1"/>
              <a:t>ventriculus</a:t>
            </a:r>
            <a:r>
              <a:rPr lang="nl-NL" dirty="0"/>
              <a:t>, </a:t>
            </a:r>
            <a:r>
              <a:rPr lang="nl-NL" dirty="0" err="1"/>
              <a:t>gaster</a:t>
            </a:r>
            <a:r>
              <a:rPr lang="nl-NL" dirty="0"/>
              <a:t>)</a:t>
            </a:r>
          </a:p>
          <a:p>
            <a:pPr marL="342900" indent="-342900" algn="l">
              <a:buFont typeface="Arial" panose="020B0604020202020204" pitchFamily="34" charset="0"/>
              <a:buChar char="•"/>
            </a:pPr>
            <a:r>
              <a:rPr lang="nl-NL" dirty="0"/>
              <a:t>Dunne darm (</a:t>
            </a:r>
            <a:r>
              <a:rPr lang="nl-NL" dirty="0" err="1"/>
              <a:t>enteron</a:t>
            </a:r>
            <a:r>
              <a:rPr lang="nl-NL" dirty="0"/>
              <a:t>) – twaalfvingerige darm (duodenum)</a:t>
            </a:r>
          </a:p>
          <a:p>
            <a:pPr algn="l"/>
            <a:r>
              <a:rPr lang="nl-NL" dirty="0"/>
              <a:t>                                               - nuchtere darm ( jejunum)</a:t>
            </a:r>
          </a:p>
          <a:p>
            <a:pPr algn="l"/>
            <a:r>
              <a:rPr lang="nl-NL" dirty="0"/>
              <a:t>                                               - kronkeldarm ( ileum)</a:t>
            </a:r>
          </a:p>
          <a:p>
            <a:pPr marL="342900" indent="-342900" algn="l">
              <a:buFont typeface="Arial" panose="020B0604020202020204" pitchFamily="34" charset="0"/>
              <a:buChar char="•"/>
            </a:pPr>
            <a:r>
              <a:rPr lang="nl-NL" dirty="0"/>
              <a:t>Dikke darm ( colon) – blindedarm met wormvormig aanhangsel (appendix)</a:t>
            </a:r>
          </a:p>
          <a:p>
            <a:pPr algn="l"/>
            <a:r>
              <a:rPr lang="nl-NL" dirty="0"/>
              <a:t>                                         - karteldarm (opstijgend, </a:t>
            </a:r>
            <a:r>
              <a:rPr lang="nl-NL" dirty="0" err="1"/>
              <a:t>dwarsverlopend,dalend</a:t>
            </a:r>
            <a:r>
              <a:rPr lang="nl-NL" dirty="0"/>
              <a:t>, S-vormig </a:t>
            </a:r>
          </a:p>
          <a:p>
            <a:pPr algn="l"/>
            <a:r>
              <a:rPr lang="nl-NL" dirty="0"/>
              <a:t>                                            deel)</a:t>
            </a:r>
          </a:p>
          <a:p>
            <a:pPr algn="l"/>
            <a:r>
              <a:rPr lang="nl-NL" dirty="0"/>
              <a:t>                                         - endeldarm (rectum)</a:t>
            </a:r>
          </a:p>
        </p:txBody>
      </p:sp>
    </p:spTree>
    <p:extLst>
      <p:ext uri="{BB962C8B-B14F-4D97-AF65-F5344CB8AC3E}">
        <p14:creationId xmlns:p14="http://schemas.microsoft.com/office/powerpoint/2010/main" val="4280135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20BC53-257B-40F7-B5CD-B68957B90C53}"/>
              </a:ext>
            </a:extLst>
          </p:cNvPr>
          <p:cNvSpPr>
            <a:spLocks noGrp="1"/>
          </p:cNvSpPr>
          <p:nvPr>
            <p:ph type="title"/>
          </p:nvPr>
        </p:nvSpPr>
        <p:spPr/>
        <p:txBody>
          <a:bodyPr>
            <a:normAutofit/>
          </a:bodyPr>
          <a:lstStyle/>
          <a:p>
            <a:r>
              <a:rPr lang="nl-NL" sz="6000" b="1" dirty="0"/>
              <a:t>Mondholte</a:t>
            </a:r>
          </a:p>
        </p:txBody>
      </p:sp>
      <p:sp>
        <p:nvSpPr>
          <p:cNvPr id="3" name="Tijdelijke aanduiding voor inhoud 2">
            <a:extLst>
              <a:ext uri="{FF2B5EF4-FFF2-40B4-BE49-F238E27FC236}">
                <a16:creationId xmlns:a16="http://schemas.microsoft.com/office/drawing/2014/main" id="{198E8CCB-FB64-4714-8F2B-557D419770A7}"/>
              </a:ext>
            </a:extLst>
          </p:cNvPr>
          <p:cNvSpPr>
            <a:spLocks noGrp="1"/>
          </p:cNvSpPr>
          <p:nvPr>
            <p:ph idx="1"/>
          </p:nvPr>
        </p:nvSpPr>
        <p:spPr/>
        <p:txBody>
          <a:bodyPr>
            <a:normAutofit/>
          </a:bodyPr>
          <a:lstStyle/>
          <a:p>
            <a:pPr marL="0" indent="0">
              <a:buNone/>
            </a:pPr>
            <a:r>
              <a:rPr lang="nl-NL" sz="4000" dirty="0"/>
              <a:t>Drie structuren van belang bij spijsvertering : </a:t>
            </a:r>
          </a:p>
          <a:p>
            <a:r>
              <a:rPr lang="nl-NL" sz="4000" b="1" dirty="0"/>
              <a:t> Speekselklieren </a:t>
            </a:r>
            <a:r>
              <a:rPr lang="nl-NL" sz="4000" dirty="0"/>
              <a:t>: </a:t>
            </a:r>
            <a:r>
              <a:rPr lang="nl-NL" sz="4000" dirty="0" err="1"/>
              <a:t>oorspeekselklier</a:t>
            </a:r>
            <a:r>
              <a:rPr lang="nl-NL" sz="4000" dirty="0"/>
              <a:t>, </a:t>
            </a:r>
            <a:r>
              <a:rPr lang="nl-NL" sz="4000" dirty="0" err="1"/>
              <a:t>ondertongspeekselklier</a:t>
            </a:r>
            <a:r>
              <a:rPr lang="nl-NL" sz="4000" dirty="0"/>
              <a:t>, onderkaakspeekselklier. </a:t>
            </a:r>
          </a:p>
          <a:p>
            <a:r>
              <a:rPr lang="nl-NL" sz="4000" b="1" dirty="0"/>
              <a:t>Tong</a:t>
            </a:r>
          </a:p>
          <a:p>
            <a:r>
              <a:rPr lang="nl-NL" sz="4000" b="1" dirty="0"/>
              <a:t>Gebit</a:t>
            </a:r>
          </a:p>
        </p:txBody>
      </p:sp>
    </p:spTree>
    <p:extLst>
      <p:ext uri="{BB962C8B-B14F-4D97-AF65-F5344CB8AC3E}">
        <p14:creationId xmlns:p14="http://schemas.microsoft.com/office/powerpoint/2010/main" val="260539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089D4D-6217-4AF0-AA5B-85EAAF06A29C}"/>
              </a:ext>
            </a:extLst>
          </p:cNvPr>
          <p:cNvSpPr>
            <a:spLocks noGrp="1"/>
          </p:cNvSpPr>
          <p:nvPr>
            <p:ph type="title"/>
          </p:nvPr>
        </p:nvSpPr>
        <p:spPr/>
        <p:txBody>
          <a:bodyPr>
            <a:normAutofit/>
          </a:bodyPr>
          <a:lstStyle/>
          <a:p>
            <a:r>
              <a:rPr lang="nl-NL" sz="6000" dirty="0"/>
              <a:t>Keelholte (Farynx)</a:t>
            </a:r>
          </a:p>
        </p:txBody>
      </p:sp>
      <p:sp>
        <p:nvSpPr>
          <p:cNvPr id="3" name="Tijdelijke aanduiding voor inhoud 2">
            <a:extLst>
              <a:ext uri="{FF2B5EF4-FFF2-40B4-BE49-F238E27FC236}">
                <a16:creationId xmlns:a16="http://schemas.microsoft.com/office/drawing/2014/main" id="{150D7EE4-5F3E-48F4-B5E3-D30C637E6F6B}"/>
              </a:ext>
            </a:extLst>
          </p:cNvPr>
          <p:cNvSpPr>
            <a:spLocks noGrp="1"/>
          </p:cNvSpPr>
          <p:nvPr>
            <p:ph idx="1"/>
          </p:nvPr>
        </p:nvSpPr>
        <p:spPr/>
        <p:txBody>
          <a:bodyPr>
            <a:normAutofit/>
          </a:bodyPr>
          <a:lstStyle/>
          <a:p>
            <a:r>
              <a:rPr lang="nl-NL" sz="4000" dirty="0"/>
              <a:t>Buisvormige ruimte achter de neusholte en mondholte</a:t>
            </a:r>
          </a:p>
          <a:p>
            <a:r>
              <a:rPr lang="nl-NL" sz="4000" dirty="0"/>
              <a:t>Staat links en rechts d.m.v. buis van Eustachius in verbinding met middenoor</a:t>
            </a:r>
          </a:p>
          <a:p>
            <a:r>
              <a:rPr lang="nl-NL" sz="4000" dirty="0"/>
              <a:t>Tijdens slikken : Huig sluit neusholte af</a:t>
            </a:r>
          </a:p>
          <a:p>
            <a:pPr marL="0" indent="0">
              <a:buNone/>
            </a:pPr>
            <a:r>
              <a:rPr lang="nl-NL" sz="4000" dirty="0"/>
              <a:t>                                Strotklepje sluit luchtpijp af.</a:t>
            </a:r>
          </a:p>
        </p:txBody>
      </p:sp>
    </p:spTree>
    <p:extLst>
      <p:ext uri="{BB962C8B-B14F-4D97-AF65-F5344CB8AC3E}">
        <p14:creationId xmlns:p14="http://schemas.microsoft.com/office/powerpoint/2010/main" val="3431278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3DD09A-70AF-4CB3-9680-32197C63F07D}"/>
              </a:ext>
            </a:extLst>
          </p:cNvPr>
          <p:cNvSpPr>
            <a:spLocks noGrp="1"/>
          </p:cNvSpPr>
          <p:nvPr>
            <p:ph type="title"/>
          </p:nvPr>
        </p:nvSpPr>
        <p:spPr/>
        <p:txBody>
          <a:bodyPr>
            <a:normAutofit/>
          </a:bodyPr>
          <a:lstStyle/>
          <a:p>
            <a:r>
              <a:rPr lang="nl-NL" sz="6000" dirty="0"/>
              <a:t>Slokdarm ( oesophagus)</a:t>
            </a:r>
          </a:p>
        </p:txBody>
      </p:sp>
      <p:sp>
        <p:nvSpPr>
          <p:cNvPr id="3" name="Tijdelijke aanduiding voor inhoud 2">
            <a:extLst>
              <a:ext uri="{FF2B5EF4-FFF2-40B4-BE49-F238E27FC236}">
                <a16:creationId xmlns:a16="http://schemas.microsoft.com/office/drawing/2014/main" id="{E0C0C441-A19B-467D-B945-008DDE692085}"/>
              </a:ext>
            </a:extLst>
          </p:cNvPr>
          <p:cNvSpPr>
            <a:spLocks noGrp="1"/>
          </p:cNvSpPr>
          <p:nvPr>
            <p:ph idx="1"/>
          </p:nvPr>
        </p:nvSpPr>
        <p:spPr/>
        <p:txBody>
          <a:bodyPr>
            <a:normAutofit/>
          </a:bodyPr>
          <a:lstStyle/>
          <a:p>
            <a:r>
              <a:rPr lang="nl-NL" sz="4800" dirty="0"/>
              <a:t>Transportbuis van keelholte naar maag</a:t>
            </a:r>
          </a:p>
          <a:p>
            <a:r>
              <a:rPr lang="nl-NL" sz="4800" dirty="0"/>
              <a:t>25 cm</a:t>
            </a:r>
          </a:p>
          <a:p>
            <a:r>
              <a:rPr lang="nl-NL" sz="4800" dirty="0"/>
              <a:t>Peristaltische bewegingen</a:t>
            </a:r>
          </a:p>
          <a:p>
            <a:r>
              <a:rPr lang="nl-NL" sz="4800" dirty="0"/>
              <a:t>Transport van een spijsbrok duurt ongeveer 10 sec.</a:t>
            </a:r>
          </a:p>
        </p:txBody>
      </p:sp>
    </p:spTree>
    <p:extLst>
      <p:ext uri="{BB962C8B-B14F-4D97-AF65-F5344CB8AC3E}">
        <p14:creationId xmlns:p14="http://schemas.microsoft.com/office/powerpoint/2010/main" val="2989917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F912E7-A0AE-4400-81E8-A6A3D19CE4BD}"/>
              </a:ext>
            </a:extLst>
          </p:cNvPr>
          <p:cNvSpPr>
            <a:spLocks noGrp="1"/>
          </p:cNvSpPr>
          <p:nvPr>
            <p:ph type="title"/>
          </p:nvPr>
        </p:nvSpPr>
        <p:spPr/>
        <p:txBody>
          <a:bodyPr/>
          <a:lstStyle/>
          <a:p>
            <a:r>
              <a:rPr lang="nl-NL" dirty="0"/>
              <a:t>Maag (</a:t>
            </a:r>
            <a:r>
              <a:rPr lang="nl-NL" dirty="0" err="1"/>
              <a:t>ventriculus</a:t>
            </a:r>
            <a:r>
              <a:rPr lang="nl-NL" dirty="0"/>
              <a:t>, </a:t>
            </a:r>
            <a:r>
              <a:rPr lang="nl-NL" dirty="0" err="1"/>
              <a:t>gaster</a:t>
            </a:r>
            <a:r>
              <a:rPr lang="nl-NL" dirty="0"/>
              <a:t>)</a:t>
            </a:r>
          </a:p>
        </p:txBody>
      </p:sp>
      <p:sp>
        <p:nvSpPr>
          <p:cNvPr id="3" name="Tijdelijke aanduiding voor inhoud 2">
            <a:extLst>
              <a:ext uri="{FF2B5EF4-FFF2-40B4-BE49-F238E27FC236}">
                <a16:creationId xmlns:a16="http://schemas.microsoft.com/office/drawing/2014/main" id="{4FF2A2E9-29BE-4655-A419-241D10084CED}"/>
              </a:ext>
            </a:extLst>
          </p:cNvPr>
          <p:cNvSpPr>
            <a:spLocks noGrp="1"/>
          </p:cNvSpPr>
          <p:nvPr>
            <p:ph idx="1"/>
          </p:nvPr>
        </p:nvSpPr>
        <p:spPr>
          <a:xfrm>
            <a:off x="838200" y="1825624"/>
            <a:ext cx="10515600" cy="4885141"/>
          </a:xfrm>
        </p:spPr>
        <p:txBody>
          <a:bodyPr>
            <a:normAutofit lnSpcReduction="10000"/>
          </a:bodyPr>
          <a:lstStyle/>
          <a:p>
            <a:r>
              <a:rPr lang="nl-NL" b="1" dirty="0"/>
              <a:t>3 functies</a:t>
            </a:r>
            <a:r>
              <a:rPr lang="nl-NL" dirty="0"/>
              <a:t>:  - tijdelijke opslagplaats voor voedsel</a:t>
            </a:r>
          </a:p>
          <a:p>
            <a:pPr marL="0" indent="0">
              <a:buNone/>
            </a:pPr>
            <a:r>
              <a:rPr lang="nl-NL" dirty="0"/>
              <a:t>                       - mengen, kneden en transport van voedsel door                          peristaltische bewegingen.</a:t>
            </a:r>
          </a:p>
          <a:p>
            <a:pPr marL="0" indent="0">
              <a:buNone/>
            </a:pPr>
            <a:r>
              <a:rPr lang="nl-NL" dirty="0"/>
              <a:t>                       - vertering van voedsel doordat de maagsapklieren maagsap afscheiden.</a:t>
            </a:r>
          </a:p>
          <a:p>
            <a:pPr marL="0" indent="0">
              <a:buNone/>
            </a:pPr>
            <a:endParaRPr lang="nl-NL" dirty="0"/>
          </a:p>
          <a:p>
            <a:pPr marL="0" indent="0">
              <a:buNone/>
            </a:pPr>
            <a:r>
              <a:rPr lang="nl-NL" b="1" dirty="0"/>
              <a:t>Nervus vagus (zwervende zenuw) </a:t>
            </a:r>
            <a:r>
              <a:rPr lang="nl-NL" dirty="0"/>
              <a:t>deze zenuw stimuleert de maagsapafscheiding en de maagperistaltiek.</a:t>
            </a:r>
          </a:p>
          <a:p>
            <a:pPr marL="0" indent="0">
              <a:buNone/>
            </a:pPr>
            <a:r>
              <a:rPr lang="nl-NL" b="1" dirty="0"/>
              <a:t>Hormonale regeling </a:t>
            </a:r>
            <a:r>
              <a:rPr lang="nl-NL" dirty="0"/>
              <a:t>komt tot stand als het voedsel met de maagwand in contact is gekomen, stimuleert aanmaak </a:t>
            </a:r>
            <a:r>
              <a:rPr lang="nl-NL" dirty="0" err="1"/>
              <a:t>gastrine</a:t>
            </a:r>
            <a:r>
              <a:rPr lang="nl-NL" dirty="0"/>
              <a:t>-&gt; stimuleert maagsapsecretie = afgifte maagsap</a:t>
            </a:r>
            <a:endParaRPr lang="nl-NL" b="1" dirty="0"/>
          </a:p>
          <a:p>
            <a:pPr marL="0" indent="0">
              <a:buNone/>
            </a:pPr>
            <a:endParaRPr lang="nl-NL" b="1" dirty="0"/>
          </a:p>
          <a:p>
            <a:pPr marL="0" indent="0">
              <a:buNone/>
            </a:pPr>
            <a:endParaRPr lang="nl-NL" b="1" dirty="0"/>
          </a:p>
        </p:txBody>
      </p:sp>
    </p:spTree>
    <p:extLst>
      <p:ext uri="{BB962C8B-B14F-4D97-AF65-F5344CB8AC3E}">
        <p14:creationId xmlns:p14="http://schemas.microsoft.com/office/powerpoint/2010/main" val="507060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8EA130-B140-4E9D-B6DB-62F91A3CF33C}"/>
              </a:ext>
            </a:extLst>
          </p:cNvPr>
          <p:cNvSpPr>
            <a:spLocks noGrp="1"/>
          </p:cNvSpPr>
          <p:nvPr>
            <p:ph type="title"/>
          </p:nvPr>
        </p:nvSpPr>
        <p:spPr>
          <a:xfrm>
            <a:off x="838200" y="365125"/>
            <a:ext cx="10515600" cy="45719"/>
          </a:xfrm>
        </p:spPr>
        <p:txBody>
          <a:bodyPr>
            <a:normAutofit fontScale="90000"/>
          </a:bodyPr>
          <a:lstStyle/>
          <a:p>
            <a:endParaRPr lang="nl-NL" dirty="0"/>
          </a:p>
        </p:txBody>
      </p:sp>
      <p:sp>
        <p:nvSpPr>
          <p:cNvPr id="3" name="Tijdelijke aanduiding voor inhoud 2">
            <a:extLst>
              <a:ext uri="{FF2B5EF4-FFF2-40B4-BE49-F238E27FC236}">
                <a16:creationId xmlns:a16="http://schemas.microsoft.com/office/drawing/2014/main" id="{B760CE9B-D91A-446F-B85B-F8A284F84CA8}"/>
              </a:ext>
            </a:extLst>
          </p:cNvPr>
          <p:cNvSpPr>
            <a:spLocks noGrp="1"/>
          </p:cNvSpPr>
          <p:nvPr>
            <p:ph idx="1"/>
          </p:nvPr>
        </p:nvSpPr>
        <p:spPr>
          <a:xfrm>
            <a:off x="838200" y="410844"/>
            <a:ext cx="10515600" cy="5766119"/>
          </a:xfrm>
        </p:spPr>
        <p:txBody>
          <a:bodyPr>
            <a:normAutofit/>
          </a:bodyPr>
          <a:lstStyle/>
          <a:p>
            <a:pPr marL="0" indent="0">
              <a:buNone/>
            </a:pPr>
            <a:r>
              <a:rPr lang="nl-NL" sz="6000" dirty="0"/>
              <a:t>Maagsap bestaat uit : </a:t>
            </a:r>
          </a:p>
          <a:p>
            <a:r>
              <a:rPr lang="nl-NL" sz="3200" b="1" dirty="0"/>
              <a:t>Water </a:t>
            </a:r>
            <a:r>
              <a:rPr lang="nl-NL" sz="3200" dirty="0"/>
              <a:t>: oplosmiddel en transportmiddel</a:t>
            </a:r>
          </a:p>
          <a:p>
            <a:r>
              <a:rPr lang="nl-NL" sz="3200" b="1" dirty="0"/>
              <a:t>Slijm</a:t>
            </a:r>
            <a:r>
              <a:rPr lang="nl-NL" sz="3200" dirty="0"/>
              <a:t> : glijmiddel, beschermt maagwand tegen inwerking zoutzuur</a:t>
            </a:r>
          </a:p>
          <a:p>
            <a:r>
              <a:rPr lang="nl-NL" sz="3200" b="1" dirty="0"/>
              <a:t>Zoutzuur</a:t>
            </a:r>
            <a:r>
              <a:rPr lang="nl-NL" sz="3200" dirty="0"/>
              <a:t> : zorgt voor een zuur milieu, een vereiste voor het eiwitsplitsend enzym </a:t>
            </a:r>
            <a:r>
              <a:rPr lang="nl-NL" sz="3200" b="1" dirty="0"/>
              <a:t>pepsine</a:t>
            </a:r>
            <a:r>
              <a:rPr lang="nl-NL" sz="3200" dirty="0"/>
              <a:t>. Zoutzuur heeft ook een bacterie en schimmeldodende werking.</a:t>
            </a:r>
          </a:p>
          <a:p>
            <a:r>
              <a:rPr lang="nl-NL" sz="3200" b="1" dirty="0"/>
              <a:t>Enzymen :</a:t>
            </a:r>
            <a:r>
              <a:rPr lang="nl-NL" sz="3200" dirty="0"/>
              <a:t> Pepsine zorgt voor vertering eiwitten</a:t>
            </a:r>
          </a:p>
          <a:p>
            <a:r>
              <a:rPr lang="nl-NL" sz="3200" b="1" dirty="0" err="1"/>
              <a:t>Intrensic</a:t>
            </a:r>
            <a:r>
              <a:rPr lang="nl-NL" sz="3200" b="1" dirty="0"/>
              <a:t> Factor </a:t>
            </a:r>
            <a:r>
              <a:rPr lang="nl-NL" sz="3200" dirty="0"/>
              <a:t>: zorgt voor de bescherming van B12 waardoor het opgenomen wordt in het bloed.</a:t>
            </a:r>
          </a:p>
        </p:txBody>
      </p:sp>
    </p:spTree>
    <p:extLst>
      <p:ext uri="{BB962C8B-B14F-4D97-AF65-F5344CB8AC3E}">
        <p14:creationId xmlns:p14="http://schemas.microsoft.com/office/powerpoint/2010/main" val="3755081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10C8D9-1C20-43C3-BFE2-B4CB52AD52A2}"/>
              </a:ext>
            </a:extLst>
          </p:cNvPr>
          <p:cNvSpPr>
            <a:spLocks noGrp="1"/>
          </p:cNvSpPr>
          <p:nvPr>
            <p:ph type="title"/>
          </p:nvPr>
        </p:nvSpPr>
        <p:spPr>
          <a:xfrm>
            <a:off x="249264" y="-611268"/>
            <a:ext cx="10515600" cy="130821"/>
          </a:xfrm>
        </p:spPr>
        <p:txBody>
          <a:bodyPr>
            <a:normAutofit fontScale="90000"/>
          </a:bodyPr>
          <a:lstStyle/>
          <a:p>
            <a:endParaRPr lang="nl-NL" dirty="0"/>
          </a:p>
        </p:txBody>
      </p:sp>
      <p:sp>
        <p:nvSpPr>
          <p:cNvPr id="3" name="Tijdelijke aanduiding voor inhoud 2">
            <a:extLst>
              <a:ext uri="{FF2B5EF4-FFF2-40B4-BE49-F238E27FC236}">
                <a16:creationId xmlns:a16="http://schemas.microsoft.com/office/drawing/2014/main" id="{5366C85B-A32D-441B-B772-9C4FDBDA26CF}"/>
              </a:ext>
            </a:extLst>
          </p:cNvPr>
          <p:cNvSpPr>
            <a:spLocks noGrp="1"/>
          </p:cNvSpPr>
          <p:nvPr>
            <p:ph idx="1"/>
          </p:nvPr>
        </p:nvSpPr>
        <p:spPr>
          <a:xfrm>
            <a:off x="838200" y="325464"/>
            <a:ext cx="10515600" cy="5851499"/>
          </a:xfrm>
        </p:spPr>
        <p:txBody>
          <a:bodyPr>
            <a:normAutofit lnSpcReduction="10000"/>
          </a:bodyPr>
          <a:lstStyle/>
          <a:p>
            <a:pPr marL="0" indent="0">
              <a:buNone/>
            </a:pPr>
            <a:r>
              <a:rPr lang="nl-NL" sz="4800" dirty="0"/>
              <a:t>Door de peristaltiek komt het voedsel bij de </a:t>
            </a:r>
          </a:p>
          <a:p>
            <a:pPr marL="0" indent="0">
              <a:buNone/>
            </a:pPr>
            <a:r>
              <a:rPr lang="nl-NL" sz="4800" dirty="0"/>
              <a:t>Maagportier = pylorus, die dan verslapt en het voedsel in gedeeltes doorschuift naar de twaalfvingerige darm.</a:t>
            </a:r>
          </a:p>
          <a:p>
            <a:pPr marL="0" indent="0">
              <a:buNone/>
            </a:pPr>
            <a:endParaRPr lang="nl-NL" sz="4800" dirty="0"/>
          </a:p>
          <a:p>
            <a:pPr marL="0" indent="0">
              <a:buNone/>
            </a:pPr>
            <a:r>
              <a:rPr lang="nl-NL" sz="4800" dirty="0"/>
              <a:t>Maaglediging staat bekend als :</a:t>
            </a:r>
          </a:p>
          <a:p>
            <a:pPr marL="0" indent="0">
              <a:buNone/>
            </a:pPr>
            <a:r>
              <a:rPr lang="nl-NL" sz="4800" dirty="0"/>
              <a:t>      Maagportierreflex = pylorusreflex</a:t>
            </a:r>
          </a:p>
          <a:p>
            <a:pPr marL="0" indent="0">
              <a:buNone/>
            </a:pPr>
            <a:endParaRPr lang="nl-NL" dirty="0"/>
          </a:p>
        </p:txBody>
      </p:sp>
    </p:spTree>
    <p:extLst>
      <p:ext uri="{BB962C8B-B14F-4D97-AF65-F5344CB8AC3E}">
        <p14:creationId xmlns:p14="http://schemas.microsoft.com/office/powerpoint/2010/main" val="3861280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E2BBE4-1439-4627-8B63-92F1B6C59D63}"/>
              </a:ext>
            </a:extLst>
          </p:cNvPr>
          <p:cNvSpPr>
            <a:spLocks noGrp="1"/>
          </p:cNvSpPr>
          <p:nvPr>
            <p:ph type="title"/>
          </p:nvPr>
        </p:nvSpPr>
        <p:spPr>
          <a:xfrm>
            <a:off x="652220" y="411620"/>
            <a:ext cx="10515600" cy="1325563"/>
          </a:xfrm>
        </p:spPr>
        <p:txBody>
          <a:bodyPr/>
          <a:lstStyle/>
          <a:p>
            <a:r>
              <a:rPr lang="nl-NL" dirty="0"/>
              <a:t>Dunne darm : 3 delen :</a:t>
            </a:r>
            <a:br>
              <a:rPr lang="nl-NL" dirty="0"/>
            </a:br>
            <a:endParaRPr lang="nl-NL" dirty="0"/>
          </a:p>
        </p:txBody>
      </p:sp>
      <p:sp>
        <p:nvSpPr>
          <p:cNvPr id="3" name="Tijdelijke aanduiding voor inhoud 2">
            <a:extLst>
              <a:ext uri="{FF2B5EF4-FFF2-40B4-BE49-F238E27FC236}">
                <a16:creationId xmlns:a16="http://schemas.microsoft.com/office/drawing/2014/main" id="{15D36C30-858A-412B-8F47-4AD796234B07}"/>
              </a:ext>
            </a:extLst>
          </p:cNvPr>
          <p:cNvSpPr>
            <a:spLocks noGrp="1"/>
          </p:cNvSpPr>
          <p:nvPr>
            <p:ph idx="1"/>
          </p:nvPr>
        </p:nvSpPr>
        <p:spPr>
          <a:xfrm>
            <a:off x="652220" y="1456841"/>
            <a:ext cx="10515600" cy="5160021"/>
          </a:xfrm>
        </p:spPr>
        <p:txBody>
          <a:bodyPr/>
          <a:lstStyle/>
          <a:p>
            <a:pPr marL="0" indent="0">
              <a:buNone/>
            </a:pPr>
            <a:r>
              <a:rPr lang="nl-NL" dirty="0"/>
              <a:t>Twaalfvingerige darm ( duodenum)</a:t>
            </a:r>
          </a:p>
          <a:p>
            <a:pPr marL="0" indent="0">
              <a:buNone/>
            </a:pPr>
            <a:endParaRPr lang="nl-NL" dirty="0"/>
          </a:p>
        </p:txBody>
      </p:sp>
      <p:pic>
        <p:nvPicPr>
          <p:cNvPr id="4" name="Picture 2" descr="http://www.biologiesite.nl/lev_bestanden/levgalduo.jpg">
            <a:extLst>
              <a:ext uri="{FF2B5EF4-FFF2-40B4-BE49-F238E27FC236}">
                <a16:creationId xmlns:a16="http://schemas.microsoft.com/office/drawing/2014/main" id="{1F897BCF-431E-44A7-8D37-5C15087EB2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760" y="1968299"/>
            <a:ext cx="6072995" cy="4137103"/>
          </a:xfrm>
          <a:prstGeom prst="rect">
            <a:avLst/>
          </a:prstGeom>
          <a:noFill/>
          <a:extLst>
            <a:ext uri="{909E8E84-426E-40DD-AFC4-6F175D3DCCD1}">
              <a14:hiddenFill xmlns:a14="http://schemas.microsoft.com/office/drawing/2010/main">
                <a:solidFill>
                  <a:srgbClr val="FFFFFF"/>
                </a:solidFill>
              </a14:hiddenFill>
            </a:ext>
          </a:extLst>
        </p:spPr>
      </p:pic>
      <p:sp>
        <p:nvSpPr>
          <p:cNvPr id="5" name="Rechthoek 4">
            <a:extLst>
              <a:ext uri="{FF2B5EF4-FFF2-40B4-BE49-F238E27FC236}">
                <a16:creationId xmlns:a16="http://schemas.microsoft.com/office/drawing/2014/main" id="{3775A1D0-4C9C-4055-9A07-BC86E0865F96}"/>
              </a:ext>
            </a:extLst>
          </p:cNvPr>
          <p:cNvSpPr/>
          <p:nvPr/>
        </p:nvSpPr>
        <p:spPr>
          <a:xfrm>
            <a:off x="6803755" y="2782404"/>
            <a:ext cx="4240078" cy="1643527"/>
          </a:xfrm>
          <a:prstGeom prst="rect">
            <a:avLst/>
          </a:prstGeom>
        </p:spPr>
        <p:txBody>
          <a:bodyPr wrap="square">
            <a:spAutoFit/>
          </a:bodyPr>
          <a:lstStyle/>
          <a:p>
            <a:pPr marL="0" marR="0" lvl="0" indent="0" defTabSz="914400" eaLnBrk="1" fontAlgn="auto" latinLnBrk="0" hangingPunct="1">
              <a:lnSpc>
                <a:spcPct val="90000"/>
              </a:lnSpc>
              <a:spcBef>
                <a:spcPts val="1000"/>
              </a:spcBef>
              <a:spcAft>
                <a:spcPts val="0"/>
              </a:spcAft>
              <a:buClrTx/>
              <a:buSzTx/>
              <a:buFontTx/>
              <a:buNone/>
              <a:tabLst/>
              <a:defRPr/>
            </a:pPr>
            <a:r>
              <a:rPr kumimoji="0" lang="nl-NL" sz="2800" b="0" i="0" u="none" strike="noStrike" kern="0" cap="none" spc="0" normalizeH="0" baseline="0" noProof="0" dirty="0">
                <a:ln>
                  <a:noFill/>
                </a:ln>
                <a:solidFill>
                  <a:prstClr val="black"/>
                </a:solidFill>
                <a:effectLst/>
                <a:uLnTx/>
                <a:uFillTx/>
              </a:rPr>
              <a:t>In de twaalfvingerige darm monden de afvoergangen van de </a:t>
            </a:r>
            <a:r>
              <a:rPr kumimoji="0" lang="nl-NL" sz="2800" b="1" i="0" u="none" strike="noStrike" kern="0" cap="none" spc="0" normalizeH="0" baseline="0" noProof="0" dirty="0">
                <a:ln>
                  <a:noFill/>
                </a:ln>
                <a:solidFill>
                  <a:prstClr val="black"/>
                </a:solidFill>
                <a:effectLst/>
                <a:uLnTx/>
                <a:uFillTx/>
              </a:rPr>
              <a:t>galblaas</a:t>
            </a:r>
            <a:r>
              <a:rPr kumimoji="0" lang="nl-NL" sz="2800" b="0" i="0" u="none" strike="noStrike" kern="0" cap="none" spc="0" normalizeH="0" baseline="0" noProof="0" dirty="0">
                <a:ln>
                  <a:noFill/>
                </a:ln>
                <a:solidFill>
                  <a:prstClr val="black"/>
                </a:solidFill>
                <a:effectLst/>
                <a:uLnTx/>
                <a:uFillTx/>
              </a:rPr>
              <a:t> en de </a:t>
            </a:r>
            <a:r>
              <a:rPr kumimoji="0" lang="nl-NL" sz="2800" b="1" i="0" u="none" strike="noStrike" kern="0" cap="none" spc="0" normalizeH="0" baseline="0" noProof="0" dirty="0">
                <a:ln>
                  <a:noFill/>
                </a:ln>
                <a:solidFill>
                  <a:prstClr val="black"/>
                </a:solidFill>
                <a:effectLst/>
                <a:uLnTx/>
                <a:uFillTx/>
              </a:rPr>
              <a:t>alvleesklier</a:t>
            </a:r>
            <a:r>
              <a:rPr kumimoji="0" lang="nl-NL" sz="2800" b="0" i="0" u="none" strike="noStrike" kern="0" cap="none" spc="0" normalizeH="0" baseline="0" noProof="0" dirty="0">
                <a:ln>
                  <a:noFill/>
                </a:ln>
                <a:solidFill>
                  <a:prstClr val="black"/>
                </a:solidFill>
                <a:effectLst/>
                <a:uLnTx/>
                <a:uFillTx/>
              </a:rPr>
              <a:t> uit. </a:t>
            </a:r>
          </a:p>
        </p:txBody>
      </p:sp>
    </p:spTree>
    <p:extLst>
      <p:ext uri="{BB962C8B-B14F-4D97-AF65-F5344CB8AC3E}">
        <p14:creationId xmlns:p14="http://schemas.microsoft.com/office/powerpoint/2010/main" val="166274619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960</Words>
  <Application>Microsoft Office PowerPoint</Application>
  <PresentationFormat>Breedbeeld</PresentationFormat>
  <Paragraphs>95</Paragraphs>
  <Slides>16</Slides>
  <Notes>5</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Calibri</vt:lpstr>
      <vt:lpstr>Calibri Light</vt:lpstr>
      <vt:lpstr>Kantoorthema</vt:lpstr>
      <vt:lpstr>Spijsverteringskanaal</vt:lpstr>
      <vt:lpstr>Spijsverteringsorganen:</vt:lpstr>
      <vt:lpstr>Mondholte</vt:lpstr>
      <vt:lpstr>Keelholte (Farynx)</vt:lpstr>
      <vt:lpstr>Slokdarm ( oesophagus)</vt:lpstr>
      <vt:lpstr>Maag (ventriculus, gaster)</vt:lpstr>
      <vt:lpstr>PowerPoint-presentatie</vt:lpstr>
      <vt:lpstr>PowerPoint-presentatie</vt:lpstr>
      <vt:lpstr>Dunne darm : 3 delen : </vt:lpstr>
      <vt:lpstr>Nog een taak van de dunne darm : </vt:lpstr>
      <vt:lpstr>Dikke darm :</vt:lpstr>
      <vt:lpstr>Lever (hepar)</vt:lpstr>
      <vt:lpstr>lever</vt:lpstr>
      <vt:lpstr>Buikvlies (peritoneum)</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Spijsverteringskanaal</dc:title>
  <dc:creator>Eke Postma - Eisma</dc:creator>
  <cp:lastModifiedBy>Eke Postma - Eisma</cp:lastModifiedBy>
  <cp:revision>11</cp:revision>
  <dcterms:created xsi:type="dcterms:W3CDTF">2018-02-09T11:06:31Z</dcterms:created>
  <dcterms:modified xsi:type="dcterms:W3CDTF">2018-02-09T12:48:21Z</dcterms:modified>
</cp:coreProperties>
</file>